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4" r:id="rId3"/>
    <p:sldId id="361" r:id="rId4"/>
    <p:sldId id="280" r:id="rId5"/>
    <p:sldId id="358" r:id="rId6"/>
    <p:sldId id="360" r:id="rId7"/>
    <p:sldId id="3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2C75"/>
    <a:srgbClr val="52C3EE"/>
    <a:srgbClr val="B1CD2D"/>
    <a:srgbClr val="2F363F"/>
    <a:srgbClr val="80C9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81" autoAdjust="0"/>
    <p:restoredTop sz="94660"/>
  </p:normalViewPr>
  <p:slideViewPr>
    <p:cSldViewPr snapToGrid="0" snapToObjects="1">
      <p:cViewPr varScale="1">
        <p:scale>
          <a:sx n="82" d="100"/>
          <a:sy n="82" d="100"/>
        </p:scale>
        <p:origin x="691"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B46DF6A7-B994-D94E-8D9B-CF75CE169A4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3590381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46DF6A7-B994-D94E-8D9B-CF75CE169A4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222276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46DF6A7-B994-D94E-8D9B-CF75CE169A4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347871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B46DF6A7-B994-D94E-8D9B-CF75CE169A4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766626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46DF6A7-B994-D94E-8D9B-CF75CE169A4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86155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B46DF6A7-B994-D94E-8D9B-CF75CE169A4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195846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B46DF6A7-B994-D94E-8D9B-CF75CE169A4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331401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B46DF6A7-B994-D94E-8D9B-CF75CE169A4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2073749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DF6A7-B994-D94E-8D9B-CF75CE169A4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2202831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46DF6A7-B994-D94E-8D9B-CF75CE169A4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20596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46DF6A7-B994-D94E-8D9B-CF75CE169A4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B7076-F71B-BC4C-8E21-8D721F64BC61}" type="slidenum">
              <a:rPr lang="en-US" smtClean="0"/>
              <a:t>‹#›</a:t>
            </a:fld>
            <a:endParaRPr lang="en-US"/>
          </a:p>
        </p:txBody>
      </p:sp>
    </p:spTree>
    <p:extLst>
      <p:ext uri="{BB962C8B-B14F-4D97-AF65-F5344CB8AC3E}">
        <p14:creationId xmlns:p14="http://schemas.microsoft.com/office/powerpoint/2010/main" val="1527044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6DF6A7-B994-D94E-8D9B-CF75CE169A4D}" type="datetimeFigureOut">
              <a:rPr lang="en-US" smtClean="0"/>
              <a:t>11/5/2017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B7076-F71B-BC4C-8E21-8D721F64BC61}" type="slidenum">
              <a:rPr lang="en-US" smtClean="0"/>
              <a:t>‹#›</a:t>
            </a:fld>
            <a:endParaRPr lang="en-US"/>
          </a:p>
        </p:txBody>
      </p:sp>
    </p:spTree>
    <p:extLst>
      <p:ext uri="{BB962C8B-B14F-4D97-AF65-F5344CB8AC3E}">
        <p14:creationId xmlns:p14="http://schemas.microsoft.com/office/powerpoint/2010/main" val="74127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F363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2088" y="2303861"/>
            <a:ext cx="4897659" cy="1543786"/>
          </a:xfrm>
        </p:spPr>
        <p:txBody>
          <a:bodyPr>
            <a:noAutofit/>
          </a:bodyPr>
          <a:lstStyle/>
          <a:p>
            <a:pPr algn="l"/>
            <a: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Welcome</a:t>
            </a:r>
            <a:b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br>
            <a: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Partnership Update for Lifestyle Franchisees</a:t>
            </a:r>
            <a:b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br>
            <a: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Monday 6</a:t>
            </a:r>
            <a:r>
              <a:rPr lang="en-GB" sz="3500" baseline="300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th</a:t>
            </a:r>
            <a: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t> November</a:t>
            </a:r>
            <a:b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br>
            <a:br>
              <a:rPr lang="en-GB" sz="3500" dirty="0">
                <a:solidFill>
                  <a:srgbClr val="FFFFFF"/>
                </a:solidFill>
                <a:latin typeface="Lato Black" panose="020F0502020204030203" pitchFamily="34" charset="0"/>
                <a:ea typeface="Lato Black" panose="020F0502020204030203" pitchFamily="34" charset="0"/>
                <a:cs typeface="Lato Black" panose="020F0502020204030203" pitchFamily="34" charset="0"/>
              </a:rPr>
            </a:br>
            <a:endParaRPr lang="en-US" sz="3500" dirty="0">
              <a:solidFill>
                <a:srgbClr val="B1CD2D"/>
              </a:solidFill>
              <a:latin typeface="Lato Black" panose="020F0502020204030203" pitchFamily="34" charset="0"/>
              <a:ea typeface="Lato Black" panose="020F0502020204030203" pitchFamily="34" charset="0"/>
              <a:cs typeface="Lato Black" panose="020F0502020204030203" pitchFamily="34" charset="0"/>
            </a:endParaRPr>
          </a:p>
        </p:txBody>
      </p:sp>
      <p:pic>
        <p:nvPicPr>
          <p:cNvPr id="5" name="Picture 4" descr="Premier_Master_RGB_REV-v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8885" y="659180"/>
            <a:ext cx="2427967" cy="768856"/>
          </a:xfrm>
          <a:prstGeom prst="rect">
            <a:avLst/>
          </a:prstGeom>
        </p:spPr>
      </p:pic>
      <p:pic>
        <p:nvPicPr>
          <p:cNvPr id="6" name="Picture 5" descr="Cover-Imag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392" y="1878202"/>
            <a:ext cx="4455608" cy="4979797"/>
          </a:xfrm>
          <a:prstGeom prst="rect">
            <a:avLst/>
          </a:prstGeom>
        </p:spPr>
      </p:pic>
      <p:sp>
        <p:nvSpPr>
          <p:cNvPr id="7" name="Rectangle 6"/>
          <p:cNvSpPr/>
          <p:nvPr/>
        </p:nvSpPr>
        <p:spPr>
          <a:xfrm>
            <a:off x="576383" y="6163934"/>
            <a:ext cx="3885182" cy="400110"/>
          </a:xfrm>
          <a:prstGeom prst="rect">
            <a:avLst/>
          </a:prstGeom>
        </p:spPr>
        <p:txBody>
          <a:bodyPr wrap="square">
            <a:spAutoFit/>
          </a:bodyPr>
          <a:lstStyle/>
          <a:p>
            <a:r>
              <a:rPr lang="en-GB" sz="3000" b="1" baseline="30000" dirty="0">
                <a:solidFill>
                  <a:srgbClr val="B1CD2D"/>
                </a:solidFill>
                <a:latin typeface="Lato Black" panose="020F0502020204030203" pitchFamily="34" charset="0"/>
                <a:ea typeface="Lato Black" panose="020F0502020204030203" pitchFamily="34" charset="0"/>
                <a:cs typeface="Lato Black" panose="020F0502020204030203" pitchFamily="34" charset="0"/>
              </a:rPr>
              <a:t>premier-</a:t>
            </a:r>
            <a:r>
              <a:rPr lang="en-GB" sz="3000" b="1" baseline="30000" dirty="0" err="1">
                <a:solidFill>
                  <a:srgbClr val="B1CD2D"/>
                </a:solidFill>
                <a:latin typeface="Lato Black" panose="020F0502020204030203" pitchFamily="34" charset="0"/>
                <a:ea typeface="Lato Black" panose="020F0502020204030203" pitchFamily="34" charset="0"/>
                <a:cs typeface="Lato Black" panose="020F0502020204030203" pitchFamily="34" charset="0"/>
              </a:rPr>
              <a:t>education</a:t>
            </a:r>
            <a:r>
              <a:rPr lang="en-GB" sz="3000" b="1" baseline="30000" dirty="0" err="1">
                <a:solidFill>
                  <a:srgbClr val="FFFFFF"/>
                </a:solidFill>
                <a:latin typeface="Lato Black" panose="020F0502020204030203" pitchFamily="34" charset="0"/>
                <a:ea typeface="Lato Black" panose="020F0502020204030203" pitchFamily="34" charset="0"/>
                <a:cs typeface="Lato Black" panose="020F0502020204030203" pitchFamily="34" charset="0"/>
              </a:rPr>
              <a:t>.com</a:t>
            </a:r>
            <a:endParaRPr lang="en-GB" sz="3000" b="1" baseline="30000" dirty="0">
              <a:solidFill>
                <a:srgbClr val="FFFFFF"/>
              </a:solidFill>
              <a:latin typeface="Lato Black" panose="020F0502020204030203" pitchFamily="34" charset="0"/>
              <a:ea typeface="Lato Black" panose="020F0502020204030203" pitchFamily="34" charset="0"/>
              <a:cs typeface="Lato Black" panose="020F0502020204030203" pitchFamily="34" charset="0"/>
            </a:endParaRPr>
          </a:p>
        </p:txBody>
      </p:sp>
    </p:spTree>
    <p:extLst>
      <p:ext uri="{BB962C8B-B14F-4D97-AF65-F5344CB8AC3E}">
        <p14:creationId xmlns:p14="http://schemas.microsoft.com/office/powerpoint/2010/main" val="408046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7" name="Picture 6" descr="Premier_Master_RGB-v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08" y="563213"/>
            <a:ext cx="1992479" cy="630952"/>
          </a:xfrm>
          <a:prstGeom prst="rect">
            <a:avLst/>
          </a:prstGeom>
        </p:spPr>
      </p:pic>
      <p:sp>
        <p:nvSpPr>
          <p:cNvPr id="2" name="Rectangle 1">
            <a:extLst>
              <a:ext uri="{FF2B5EF4-FFF2-40B4-BE49-F238E27FC236}">
                <a16:creationId xmlns:a16="http://schemas.microsoft.com/office/drawing/2014/main" id="{2B435727-6DC4-4BE8-8061-5C81A74989C5}"/>
              </a:ext>
            </a:extLst>
          </p:cNvPr>
          <p:cNvSpPr/>
          <p:nvPr/>
        </p:nvSpPr>
        <p:spPr>
          <a:xfrm>
            <a:off x="531845" y="1293979"/>
            <a:ext cx="7959012" cy="5509200"/>
          </a:xfrm>
          <a:prstGeom prst="rect">
            <a:avLst/>
          </a:prstGeom>
        </p:spPr>
        <p:txBody>
          <a:bodyPr wrap="square">
            <a:spAutoFit/>
          </a:bodyPr>
          <a:lstStyle/>
          <a:p>
            <a:r>
              <a:rPr lang="en-US" sz="2400" b="1" dirty="0">
                <a:latin typeface="Lato"/>
              </a:rPr>
              <a:t>*CSPs have a central role in supporting schools to spend their Primary Premium ££*</a:t>
            </a:r>
            <a:endParaRPr lang="en-US" sz="2200" dirty="0">
              <a:latin typeface="Lato"/>
            </a:endParaRPr>
          </a:p>
          <a:p>
            <a:endParaRPr lang="en-US" sz="2200" dirty="0">
              <a:latin typeface="Lato"/>
            </a:endParaRPr>
          </a:p>
          <a:p>
            <a:r>
              <a:rPr lang="en-US" sz="2200" dirty="0">
                <a:latin typeface="Lato"/>
              </a:rPr>
              <a:t>The CSPN has a list of 11 areas they are working with CSPs on around the Primary Premium, these are just a few which stand out!</a:t>
            </a:r>
          </a:p>
          <a:p>
            <a:endParaRPr lang="en-US" sz="2200" dirty="0">
              <a:latin typeface="Lato"/>
            </a:endParaRPr>
          </a:p>
          <a:p>
            <a:pPr marL="457200" indent="-457200">
              <a:buAutoNum type="arabicPeriod"/>
            </a:pPr>
            <a:r>
              <a:rPr lang="en-US" sz="2200" b="1" dirty="0">
                <a:latin typeface="Lato"/>
              </a:rPr>
              <a:t>CSPs as the neutral broker and ‘First stop shop’ </a:t>
            </a:r>
            <a:r>
              <a:rPr lang="en-US" sz="2200" dirty="0">
                <a:latin typeface="Lato"/>
              </a:rPr>
              <a:t>– this is between schools and providers</a:t>
            </a:r>
          </a:p>
          <a:p>
            <a:pPr marL="457200" indent="-457200">
              <a:buAutoNum type="arabicPeriod"/>
            </a:pPr>
            <a:r>
              <a:rPr lang="en-US" sz="2200" b="1" dirty="0">
                <a:latin typeface="Lato"/>
              </a:rPr>
              <a:t>Coordinate and Champion the local offer </a:t>
            </a:r>
            <a:r>
              <a:rPr lang="en-US" sz="2200" dirty="0">
                <a:latin typeface="Lato"/>
              </a:rPr>
              <a:t>– take measures to champion external suppliers and challenge negative narrative that often surrounds such providers</a:t>
            </a:r>
          </a:p>
          <a:p>
            <a:pPr marL="457200" indent="-457200">
              <a:buAutoNum type="arabicPeriod"/>
            </a:pPr>
            <a:r>
              <a:rPr lang="en-US" sz="2200" b="1" dirty="0">
                <a:latin typeface="Lato"/>
              </a:rPr>
              <a:t>Driving Quality Assurance – </a:t>
            </a:r>
            <a:r>
              <a:rPr lang="en-US" sz="2200" dirty="0">
                <a:latin typeface="Lato"/>
              </a:rPr>
              <a:t>Premier are leading the way working with YST and AFPE on this</a:t>
            </a:r>
            <a:endParaRPr lang="en-US" sz="2200" b="1" dirty="0">
              <a:latin typeface="Lato"/>
            </a:endParaRPr>
          </a:p>
          <a:p>
            <a:pPr marL="457200" indent="-457200">
              <a:buAutoNum type="arabicPeriod"/>
            </a:pPr>
            <a:r>
              <a:rPr lang="en-US" sz="2200" b="1" dirty="0">
                <a:latin typeface="Lato"/>
              </a:rPr>
              <a:t>Impact measurement – </a:t>
            </a:r>
            <a:r>
              <a:rPr lang="en-US" sz="2200" dirty="0">
                <a:latin typeface="Lato"/>
              </a:rPr>
              <a:t>BMS has huge value in this area</a:t>
            </a:r>
            <a:endParaRPr lang="en-US" dirty="0"/>
          </a:p>
          <a:p>
            <a:pPr marL="342900" indent="-342900">
              <a:buFont typeface="Arial" charset="0"/>
              <a:buChar char="•"/>
            </a:pPr>
            <a:endParaRPr lang="en-US" dirty="0"/>
          </a:p>
        </p:txBody>
      </p:sp>
    </p:spTree>
    <p:extLst>
      <p:ext uri="{BB962C8B-B14F-4D97-AF65-F5344CB8AC3E}">
        <p14:creationId xmlns:p14="http://schemas.microsoft.com/office/powerpoint/2010/main" val="3965959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7" name="Picture 6" descr="Premier_Master_RGB-v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08" y="563213"/>
            <a:ext cx="1992479" cy="630952"/>
          </a:xfrm>
          <a:prstGeom prst="rect">
            <a:avLst/>
          </a:prstGeom>
        </p:spPr>
      </p:pic>
      <p:sp>
        <p:nvSpPr>
          <p:cNvPr id="2" name="Rectangle 1">
            <a:extLst>
              <a:ext uri="{FF2B5EF4-FFF2-40B4-BE49-F238E27FC236}">
                <a16:creationId xmlns:a16="http://schemas.microsoft.com/office/drawing/2014/main" id="{2B435727-6DC4-4BE8-8061-5C81A74989C5}"/>
              </a:ext>
            </a:extLst>
          </p:cNvPr>
          <p:cNvSpPr/>
          <p:nvPr/>
        </p:nvSpPr>
        <p:spPr>
          <a:xfrm>
            <a:off x="531845" y="790126"/>
            <a:ext cx="7959012" cy="5509200"/>
          </a:xfrm>
          <a:prstGeom prst="rect">
            <a:avLst/>
          </a:prstGeom>
        </p:spPr>
        <p:txBody>
          <a:bodyPr wrap="square">
            <a:spAutoFit/>
          </a:bodyPr>
          <a:lstStyle/>
          <a:p>
            <a:r>
              <a:rPr lang="en-US" sz="2400" b="1" dirty="0">
                <a:latin typeface="Lato"/>
              </a:rPr>
              <a:t>What should we do?</a:t>
            </a:r>
          </a:p>
          <a:p>
            <a:endParaRPr lang="en-US" sz="2200" dirty="0">
              <a:latin typeface="Lato"/>
            </a:endParaRPr>
          </a:p>
          <a:p>
            <a:endParaRPr lang="en-US" dirty="0">
              <a:latin typeface="Lato"/>
            </a:endParaRPr>
          </a:p>
          <a:p>
            <a:pPr marL="342900" indent="-342900">
              <a:buFont typeface="Arial" charset="0"/>
              <a:buChar char="•"/>
            </a:pPr>
            <a:r>
              <a:rPr lang="en-US" dirty="0">
                <a:latin typeface="Lato"/>
              </a:rPr>
              <a:t>Demonstrate our credibility to the CSPN and CSPs by explaining the high standards we meet through the QCI process </a:t>
            </a:r>
          </a:p>
          <a:p>
            <a:pPr marL="342900" indent="-342900">
              <a:buFont typeface="Arial" charset="0"/>
              <a:buChar char="•"/>
            </a:pPr>
            <a:endParaRPr lang="en-US" dirty="0">
              <a:latin typeface="Lato"/>
            </a:endParaRPr>
          </a:p>
          <a:p>
            <a:pPr marL="342900" indent="-342900">
              <a:buFont typeface="Arial" charset="0"/>
              <a:buChar char="•"/>
            </a:pPr>
            <a:r>
              <a:rPr lang="en-US" dirty="0">
                <a:latin typeface="Lato"/>
              </a:rPr>
              <a:t>If we are not at the table then they will signpost schools to other providers</a:t>
            </a:r>
          </a:p>
          <a:p>
            <a:pPr marL="342900" indent="-342900">
              <a:buFont typeface="Arial" charset="0"/>
              <a:buChar char="•"/>
            </a:pPr>
            <a:endParaRPr lang="en-US" dirty="0">
              <a:latin typeface="Lato"/>
            </a:endParaRPr>
          </a:p>
          <a:p>
            <a:pPr marL="342900" indent="-342900">
              <a:buFont typeface="Arial" charset="0"/>
              <a:buChar char="•"/>
            </a:pPr>
            <a:r>
              <a:rPr lang="en-US" dirty="0">
                <a:latin typeface="Lato"/>
              </a:rPr>
              <a:t>CSPs now have a central role in the facilitation of schools completing the Active Kids Survey (previously circulated in Daily News)</a:t>
            </a:r>
          </a:p>
          <a:p>
            <a:pPr marL="342900" indent="-342900">
              <a:buFont typeface="Arial" charset="0"/>
              <a:buChar char="•"/>
            </a:pPr>
            <a:endParaRPr lang="en-US" dirty="0">
              <a:latin typeface="Lato"/>
            </a:endParaRPr>
          </a:p>
          <a:p>
            <a:pPr marL="342900" indent="-342900">
              <a:buFont typeface="Arial" charset="0"/>
              <a:buChar char="•"/>
            </a:pPr>
            <a:r>
              <a:rPr lang="en-US" dirty="0">
                <a:latin typeface="Lato"/>
              </a:rPr>
              <a:t>Sport England in their guidance to CSPs on the survey have named Premier as an </a:t>
            </a:r>
            <a:r>
              <a:rPr lang="en-US" dirty="0" err="1">
                <a:latin typeface="Lato"/>
              </a:rPr>
              <a:t>organisation</a:t>
            </a:r>
            <a:r>
              <a:rPr lang="en-US" dirty="0">
                <a:latin typeface="Lato"/>
              </a:rPr>
              <a:t> who can help them facilitate this within the schools we are already present in</a:t>
            </a:r>
          </a:p>
          <a:p>
            <a:pPr marL="342900" indent="-342900">
              <a:buFont typeface="Arial" charset="0"/>
              <a:buChar char="•"/>
            </a:pPr>
            <a:endParaRPr lang="en-US" dirty="0">
              <a:latin typeface="Lato"/>
            </a:endParaRPr>
          </a:p>
          <a:p>
            <a:pPr marL="342900" indent="-342900">
              <a:buFont typeface="Arial" charset="0"/>
              <a:buChar char="•"/>
            </a:pPr>
            <a:r>
              <a:rPr lang="en-US" dirty="0">
                <a:latin typeface="Lato"/>
              </a:rPr>
              <a:t>This gives every franchise a foot in the door to begin discussions </a:t>
            </a:r>
            <a:r>
              <a:rPr lang="mr-IN" dirty="0">
                <a:latin typeface="Lato"/>
              </a:rPr>
              <a:t>–</a:t>
            </a:r>
            <a:r>
              <a:rPr lang="en-US" dirty="0">
                <a:latin typeface="Lato"/>
              </a:rPr>
              <a:t> make the most of this opportunity and be pro-active.</a:t>
            </a:r>
          </a:p>
          <a:p>
            <a:pPr marL="342900" indent="-342900">
              <a:buFont typeface="Arial" charset="0"/>
              <a:buChar char="•"/>
            </a:pPr>
            <a:endParaRPr lang="en-US" dirty="0"/>
          </a:p>
        </p:txBody>
      </p:sp>
    </p:spTree>
    <p:extLst>
      <p:ext uri="{BB962C8B-B14F-4D97-AF65-F5344CB8AC3E}">
        <p14:creationId xmlns:p14="http://schemas.microsoft.com/office/powerpoint/2010/main" val="39749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707485" y="261940"/>
            <a:ext cx="6645037" cy="5970865"/>
          </a:xfrm>
          <a:prstGeom prst="rect">
            <a:avLst/>
          </a:prstGeom>
          <a:noFill/>
        </p:spPr>
        <p:txBody>
          <a:bodyPr wrap="square" rtlCol="0">
            <a:spAutoFit/>
          </a:bodyPr>
          <a:lstStyle/>
          <a:p>
            <a:endParaRPr lang="en-US" dirty="0">
              <a:latin typeface="Lato" panose="020F0502020204030203"/>
              <a:ea typeface="Calibri Light" charset="0"/>
              <a:cs typeface="Calibri Light" charset="0"/>
            </a:endParaRPr>
          </a:p>
          <a:p>
            <a:endParaRPr lang="en-US" dirty="0">
              <a:latin typeface="Lato" panose="020F0502020204030203"/>
              <a:ea typeface="Calibri Light" charset="0"/>
              <a:cs typeface="Calibri Light" charset="0"/>
            </a:endParaRPr>
          </a:p>
          <a:p>
            <a:r>
              <a:rPr lang="en-US" sz="2200" dirty="0">
                <a:solidFill>
                  <a:schemeClr val="bg1"/>
                </a:solidFill>
                <a:latin typeface="Lato" panose="020F0502020204030203"/>
                <a:ea typeface="Calibri Light" charset="0"/>
                <a:cs typeface="Calibri Light" charset="0"/>
              </a:rPr>
              <a:t>Lifestyle specific</a:t>
            </a:r>
          </a:p>
          <a:p>
            <a:endParaRPr lang="en-US" dirty="0">
              <a:solidFill>
                <a:schemeClr val="bg1"/>
              </a:solidFill>
              <a:latin typeface="Lato" panose="020F0502020204030203"/>
              <a:ea typeface="Calibri Light" charset="0"/>
              <a:cs typeface="Calibri Light" charset="0"/>
            </a:endParaRPr>
          </a:p>
          <a:p>
            <a:pPr marL="285750" indent="-285750">
              <a:buFont typeface="Arial" panose="020B0604020202020204" pitchFamily="34" charset="0"/>
              <a:buChar char="•"/>
            </a:pPr>
            <a:r>
              <a:rPr lang="en-US" dirty="0">
                <a:solidFill>
                  <a:schemeClr val="bg1"/>
                </a:solidFill>
              </a:rPr>
              <a:t>CSPs have a central role in supporting schools to spend their Pupil Premium ££.</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You will already be in a number of schools but working with the CSP could help you grow by expanding your offer to include Premier Arts and Wellbeing and take your business to the next level on the G4G strategy.</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With a bit of research on your local CSP’s website you will soon see that Health &amp; Wellbeing is now a key priority.</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People don</a:t>
            </a:r>
            <a:r>
              <a:rPr lang="mr-IN" dirty="0">
                <a:solidFill>
                  <a:schemeClr val="bg1"/>
                </a:solidFill>
              </a:rPr>
              <a:t>’</a:t>
            </a:r>
            <a:r>
              <a:rPr lang="en-US" dirty="0">
                <a:solidFill>
                  <a:schemeClr val="bg1"/>
                </a:solidFill>
              </a:rPr>
              <a:t>t know what they don</a:t>
            </a:r>
            <a:r>
              <a:rPr lang="mr-IN" dirty="0">
                <a:solidFill>
                  <a:schemeClr val="bg1"/>
                </a:solidFill>
              </a:rPr>
              <a:t>’</a:t>
            </a:r>
            <a:r>
              <a:rPr lang="en-US" dirty="0">
                <a:solidFill>
                  <a:schemeClr val="bg1"/>
                </a:solidFill>
              </a:rPr>
              <a:t>t know so take time to meet with the CSP to tell them about the whole of your offer and how this can add value to their priorities (have a look at the Team on their website to find the right person).</a:t>
            </a:r>
          </a:p>
          <a:p>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B1CD2D"/>
              </a:solidFill>
              <a:effectLst/>
              <a:uLnTx/>
              <a:uFillTx/>
              <a:latin typeface="Lato" panose="020F0502020204030203" pitchFamily="34" charset="0"/>
              <a:ea typeface="Lato" panose="020F0502020204030203" pitchFamily="34" charset="0"/>
              <a:cs typeface="Lato" panose="020F0502020204030203" pitchFamily="34" charset="0"/>
            </a:endParaRPr>
          </a:p>
        </p:txBody>
      </p:sp>
      <p:pic>
        <p:nvPicPr>
          <p:cNvPr id="11" name="Picture 10" descr="Premier_Master_RGB_REV-v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08" y="563213"/>
            <a:ext cx="1992479" cy="630952"/>
          </a:xfrm>
          <a:prstGeom prst="rect">
            <a:avLst/>
          </a:prstGeom>
        </p:spPr>
      </p:pic>
    </p:spTree>
    <p:extLst>
      <p:ext uri="{BB962C8B-B14F-4D97-AF65-F5344CB8AC3E}">
        <p14:creationId xmlns:p14="http://schemas.microsoft.com/office/powerpoint/2010/main" val="204543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707485" y="261940"/>
            <a:ext cx="6645037" cy="4585871"/>
          </a:xfrm>
          <a:prstGeom prst="rect">
            <a:avLst/>
          </a:prstGeom>
          <a:noFill/>
        </p:spPr>
        <p:txBody>
          <a:bodyPr wrap="square" rtlCol="0">
            <a:spAutoFit/>
          </a:bodyPr>
          <a:lstStyle/>
          <a:p>
            <a:endParaRPr lang="en-US" dirty="0">
              <a:latin typeface="Lato" panose="020F0502020204030203"/>
              <a:ea typeface="Calibri Light" charset="0"/>
              <a:cs typeface="Calibri Light" charset="0"/>
            </a:endParaRPr>
          </a:p>
          <a:p>
            <a:endParaRPr lang="en-US" dirty="0">
              <a:latin typeface="Lato" panose="020F0502020204030203"/>
              <a:ea typeface="Calibri Light" charset="0"/>
              <a:cs typeface="Calibri Light" charset="0"/>
            </a:endParaRPr>
          </a:p>
          <a:p>
            <a:r>
              <a:rPr lang="en-US" sz="2200" dirty="0">
                <a:solidFill>
                  <a:schemeClr val="bg1"/>
                </a:solidFill>
                <a:latin typeface="Lato" panose="020F0502020204030203"/>
                <a:ea typeface="Calibri Light" charset="0"/>
                <a:cs typeface="Calibri Light" charset="0"/>
              </a:rPr>
              <a:t>Lifestyle specific</a:t>
            </a:r>
          </a:p>
          <a:p>
            <a:pPr marL="285750" indent="-285750">
              <a:buFont typeface="Arial" panose="020B0604020202020204" pitchFamily="34" charset="0"/>
              <a:buChar char="•"/>
            </a:pPr>
            <a:endParaRPr lang="en-US" dirty="0">
              <a:solidFill>
                <a:schemeClr val="bg1"/>
              </a:solidFill>
              <a:latin typeface="Lato" panose="020F0502020204030203"/>
              <a:ea typeface="Calibri Light" charset="0"/>
              <a:cs typeface="Calibri Light" charset="0"/>
            </a:endParaRPr>
          </a:p>
          <a:p>
            <a:pPr marL="285750" indent="-285750">
              <a:buFont typeface="Arial" panose="020B0604020202020204" pitchFamily="34" charset="0"/>
              <a:buChar char="•"/>
            </a:pPr>
            <a:r>
              <a:rPr lang="en-US" dirty="0">
                <a:solidFill>
                  <a:schemeClr val="bg1"/>
                </a:solidFill>
              </a:rPr>
              <a:t>Phone the Children and Young People lead and arrange a coffee with them and someone who looks after Health &amp; Wellbeing to talk through your whole offer.</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Ask about any opportunities to be part of meetings or conferences where you can have access to large groups from schools or community groups.  By being visible people will start to </a:t>
            </a:r>
            <a:r>
              <a:rPr lang="en-US" dirty="0" err="1">
                <a:solidFill>
                  <a:schemeClr val="bg1"/>
                </a:solidFill>
              </a:rPr>
              <a:t>recognise</a:t>
            </a:r>
            <a:r>
              <a:rPr lang="en-US" dirty="0">
                <a:solidFill>
                  <a:schemeClr val="bg1"/>
                </a:solidFill>
              </a:rPr>
              <a:t> you and your brand.  Following this up with outstanding delivery will grow reputation.</a:t>
            </a:r>
          </a:p>
          <a:p>
            <a:endParaRPr lang="en-US" dirty="0">
              <a:solidFill>
                <a:schemeClr val="bg1"/>
              </a:solidFill>
              <a:latin typeface="Lato" panose="020F0502020204030203"/>
              <a:ea typeface="Calibri Light" charset="0"/>
              <a:cs typeface="Calibri Light" charset="0"/>
            </a:endParaRPr>
          </a:p>
          <a:p>
            <a:endParaRPr lang="en-US" dirty="0">
              <a:solidFill>
                <a:srgbClr val="FF0000"/>
              </a:solidFill>
              <a:latin typeface="Lato" panose="020F0502020204030203"/>
              <a:ea typeface="Calibri Light" charset="0"/>
              <a:cs typeface="Calibri Light"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B1CD2D"/>
              </a:solidFill>
              <a:effectLst/>
              <a:uLnTx/>
              <a:uFillTx/>
              <a:latin typeface="Lato" panose="020F0502020204030203" pitchFamily="34" charset="0"/>
              <a:ea typeface="Lato" panose="020F0502020204030203" pitchFamily="34" charset="0"/>
              <a:cs typeface="Lato" panose="020F0502020204030203" pitchFamily="34" charset="0"/>
            </a:endParaRPr>
          </a:p>
        </p:txBody>
      </p:sp>
      <p:pic>
        <p:nvPicPr>
          <p:cNvPr id="11" name="Picture 10" descr="Premier_Master_RGB_REV-v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08" y="563213"/>
            <a:ext cx="1992479" cy="630952"/>
          </a:xfrm>
          <a:prstGeom prst="rect">
            <a:avLst/>
          </a:prstGeom>
        </p:spPr>
      </p:pic>
    </p:spTree>
    <p:extLst>
      <p:ext uri="{BB962C8B-B14F-4D97-AF65-F5344CB8AC3E}">
        <p14:creationId xmlns:p14="http://schemas.microsoft.com/office/powerpoint/2010/main" val="3571815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7" name="Picture 6" descr="Premier_Master_RGB-v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08" y="563213"/>
            <a:ext cx="1992479" cy="630952"/>
          </a:xfrm>
          <a:prstGeom prst="rect">
            <a:avLst/>
          </a:prstGeom>
        </p:spPr>
      </p:pic>
      <p:sp>
        <p:nvSpPr>
          <p:cNvPr id="2" name="Rectangle 1">
            <a:extLst>
              <a:ext uri="{FF2B5EF4-FFF2-40B4-BE49-F238E27FC236}">
                <a16:creationId xmlns:a16="http://schemas.microsoft.com/office/drawing/2014/main" id="{2B435727-6DC4-4BE8-8061-5C81A74989C5}"/>
              </a:ext>
            </a:extLst>
          </p:cNvPr>
          <p:cNvSpPr/>
          <p:nvPr/>
        </p:nvSpPr>
        <p:spPr>
          <a:xfrm>
            <a:off x="531845" y="715482"/>
            <a:ext cx="7959012" cy="6309420"/>
          </a:xfrm>
          <a:prstGeom prst="rect">
            <a:avLst/>
          </a:prstGeom>
        </p:spPr>
        <p:txBody>
          <a:bodyPr wrap="square">
            <a:spAutoFit/>
          </a:bodyPr>
          <a:lstStyle/>
          <a:p>
            <a:r>
              <a:rPr lang="en-US" sz="2200" dirty="0">
                <a:latin typeface="Lato"/>
              </a:rPr>
              <a:t>Partner Updates</a:t>
            </a:r>
          </a:p>
          <a:p>
            <a:endParaRPr lang="en-US" sz="2200" dirty="0">
              <a:latin typeface="Lato"/>
            </a:endParaRPr>
          </a:p>
          <a:p>
            <a:endParaRPr lang="en-US" dirty="0">
              <a:latin typeface="Lato"/>
            </a:endParaRPr>
          </a:p>
          <a:p>
            <a:pPr marL="342900" indent="-342900">
              <a:buFont typeface="Arial" charset="0"/>
              <a:buChar char="•"/>
            </a:pPr>
            <a:r>
              <a:rPr lang="en-US" dirty="0"/>
              <a:t>Badminton England – training and Racket Pack equipment bags in target areas</a:t>
            </a:r>
          </a:p>
          <a:p>
            <a:pPr marL="342900" indent="-342900">
              <a:buFont typeface="Arial" charset="0"/>
              <a:buChar char="•"/>
            </a:pPr>
            <a:endParaRPr lang="en-US" dirty="0"/>
          </a:p>
          <a:p>
            <a:pPr marL="342900" indent="-342900">
              <a:buFont typeface="Arial" charset="0"/>
              <a:buChar char="•"/>
            </a:pPr>
            <a:r>
              <a:rPr lang="en-US" dirty="0"/>
              <a:t>British Gymnastics – working on a delivery partnership, including training, resource and awards scheme</a:t>
            </a:r>
          </a:p>
          <a:p>
            <a:pPr marL="342900" indent="-342900">
              <a:buFont typeface="Arial" charset="0"/>
              <a:buChar char="•"/>
            </a:pPr>
            <a:endParaRPr lang="en-US" dirty="0"/>
          </a:p>
          <a:p>
            <a:pPr marL="342900" indent="-342900">
              <a:buFont typeface="Arial" charset="0"/>
              <a:buChar char="•"/>
            </a:pPr>
            <a:r>
              <a:rPr lang="en-US" dirty="0"/>
              <a:t>Handball – working with Train With Premier for training to be rolled out</a:t>
            </a:r>
          </a:p>
          <a:p>
            <a:pPr marL="342900" indent="-342900">
              <a:buFont typeface="Arial" charset="0"/>
              <a:buChar char="•"/>
            </a:pPr>
            <a:endParaRPr lang="en-US" dirty="0"/>
          </a:p>
          <a:p>
            <a:pPr marL="342900" indent="-342900">
              <a:buFont typeface="Arial" charset="0"/>
              <a:buChar char="•"/>
            </a:pPr>
            <a:r>
              <a:rPr lang="en-US" dirty="0"/>
              <a:t>British Fencing – continued official delivery partner in primary schools </a:t>
            </a:r>
          </a:p>
          <a:p>
            <a:pPr marL="342900" indent="-342900">
              <a:buFont typeface="Arial" charset="0"/>
              <a:buChar char="•"/>
            </a:pPr>
            <a:endParaRPr lang="en-US" dirty="0"/>
          </a:p>
          <a:p>
            <a:pPr marL="342900" indent="-342900">
              <a:buFont typeface="Arial" charset="0"/>
              <a:buChar char="•"/>
            </a:pPr>
            <a:r>
              <a:rPr lang="en-US" dirty="0"/>
              <a:t>England Athletics – working with on training and delivery partnership</a:t>
            </a:r>
          </a:p>
          <a:p>
            <a:pPr marL="342900" indent="-342900">
              <a:buFont typeface="Arial" charset="0"/>
              <a:buChar char="•"/>
            </a:pPr>
            <a:endParaRPr lang="en-US" dirty="0"/>
          </a:p>
          <a:p>
            <a:pPr marL="342900" indent="-342900">
              <a:buFont typeface="Arial" charset="0"/>
              <a:buChar char="•"/>
            </a:pPr>
            <a:r>
              <a:rPr lang="en-US" dirty="0"/>
              <a:t>England Hockey  - working with on training and delivery partnership</a:t>
            </a:r>
          </a:p>
          <a:p>
            <a:pPr marL="342900" indent="-342900">
              <a:buFont typeface="Arial" charset="0"/>
              <a:buChar char="•"/>
            </a:pPr>
            <a:endParaRPr lang="en-US" dirty="0"/>
          </a:p>
          <a:p>
            <a:pPr marL="342900" indent="-342900">
              <a:buFont typeface="Arial" charset="0"/>
              <a:buChar char="•"/>
            </a:pPr>
            <a:r>
              <a:rPr lang="en-US" dirty="0"/>
              <a:t>Tennis Foundation – piloting a new training course</a:t>
            </a:r>
          </a:p>
          <a:p>
            <a:pPr marL="342900" indent="-342900">
              <a:buFont typeface="Arial" charset="0"/>
              <a:buChar char="•"/>
            </a:pPr>
            <a:endParaRPr lang="en-US" dirty="0"/>
          </a:p>
          <a:p>
            <a:pPr marL="342900" indent="-342900">
              <a:buFont typeface="Arial" charset="0"/>
              <a:buChar char="•"/>
            </a:pPr>
            <a:r>
              <a:rPr lang="en-US" dirty="0" err="1"/>
              <a:t>BaseballSoftball</a:t>
            </a:r>
            <a:r>
              <a:rPr lang="en-US" dirty="0"/>
              <a:t> UK – exploring both delivery for young people but also adult leagues </a:t>
            </a:r>
          </a:p>
          <a:p>
            <a:pPr marL="342900" indent="-342900">
              <a:buFont typeface="Arial" charset="0"/>
              <a:buChar char="•"/>
            </a:pPr>
            <a:endParaRPr lang="en-US" dirty="0"/>
          </a:p>
          <a:p>
            <a:pPr marL="342900" indent="-342900">
              <a:buFont typeface="Arial" charset="0"/>
              <a:buChar char="•"/>
            </a:pPr>
            <a:endParaRPr lang="en-US" dirty="0"/>
          </a:p>
        </p:txBody>
      </p:sp>
    </p:spTree>
    <p:extLst>
      <p:ext uri="{BB962C8B-B14F-4D97-AF65-F5344CB8AC3E}">
        <p14:creationId xmlns:p14="http://schemas.microsoft.com/office/powerpoint/2010/main" val="215123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7" name="Picture 6" descr="Premier_Master_RGB-v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608" y="563213"/>
            <a:ext cx="1992479" cy="630952"/>
          </a:xfrm>
          <a:prstGeom prst="rect">
            <a:avLst/>
          </a:prstGeom>
        </p:spPr>
      </p:pic>
      <p:sp>
        <p:nvSpPr>
          <p:cNvPr id="2" name="Rectangle 1">
            <a:extLst>
              <a:ext uri="{FF2B5EF4-FFF2-40B4-BE49-F238E27FC236}">
                <a16:creationId xmlns:a16="http://schemas.microsoft.com/office/drawing/2014/main" id="{2B435727-6DC4-4BE8-8061-5C81A74989C5}"/>
              </a:ext>
            </a:extLst>
          </p:cNvPr>
          <p:cNvSpPr/>
          <p:nvPr/>
        </p:nvSpPr>
        <p:spPr>
          <a:xfrm>
            <a:off x="531845" y="1293979"/>
            <a:ext cx="7959012" cy="1323439"/>
          </a:xfrm>
          <a:prstGeom prst="rect">
            <a:avLst/>
          </a:prstGeom>
        </p:spPr>
        <p:txBody>
          <a:bodyPr wrap="square">
            <a:spAutoFit/>
          </a:bodyPr>
          <a:lstStyle/>
          <a:p>
            <a:pPr algn="ctr"/>
            <a:r>
              <a:rPr lang="en-US" sz="4400" dirty="0">
                <a:latin typeface="Lato"/>
              </a:rPr>
              <a:t>QUESTIONS??</a:t>
            </a:r>
          </a:p>
          <a:p>
            <a:pPr marL="342900" indent="-342900">
              <a:buFont typeface="Arial" charset="0"/>
              <a:buChar char="•"/>
            </a:pPr>
            <a:endParaRPr lang="en-US" dirty="0"/>
          </a:p>
          <a:p>
            <a:pPr marL="342900" indent="-342900">
              <a:buFont typeface="Arial" charset="0"/>
              <a:buChar char="•"/>
            </a:pPr>
            <a:endParaRPr lang="en-US" dirty="0"/>
          </a:p>
        </p:txBody>
      </p:sp>
    </p:spTree>
    <p:extLst>
      <p:ext uri="{BB962C8B-B14F-4D97-AF65-F5344CB8AC3E}">
        <p14:creationId xmlns:p14="http://schemas.microsoft.com/office/powerpoint/2010/main" val="1091204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1387</TotalTime>
  <Words>536</Words>
  <Application>Microsoft Office PowerPoint</Application>
  <PresentationFormat>On-screen Show (4:3)</PresentationFormat>
  <Paragraphs>60</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Lato</vt:lpstr>
      <vt:lpstr>Lato Black</vt:lpstr>
      <vt:lpstr>Mangal</vt:lpstr>
      <vt:lpstr>Office Theme</vt:lpstr>
      <vt:lpstr>Welcome Partnership Update for Lifestyle Franchisees Monday 6th November  </vt:lpstr>
      <vt:lpstr>PowerPoint Presentation</vt:lpstr>
      <vt:lpstr>PowerPoint Presentation</vt:lpstr>
      <vt:lpstr>PowerPoint Presentation</vt:lpstr>
      <vt:lpstr>PowerPoint Presentation</vt:lpstr>
      <vt:lpstr>PowerPoint Presentation</vt:lpstr>
      <vt:lpstr>PowerPoint Presentation</vt:lpstr>
    </vt:vector>
  </TitlesOfParts>
  <Company>Pye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Stay Healthy Soccer ‘School Engagement’ Program</dc:title>
  <dc:creator>Alex Pye</dc:creator>
  <cp:lastModifiedBy>Premier Education Group</cp:lastModifiedBy>
  <cp:revision>145</cp:revision>
  <dcterms:created xsi:type="dcterms:W3CDTF">2017-08-08T14:53:28Z</dcterms:created>
  <dcterms:modified xsi:type="dcterms:W3CDTF">2017-11-05T12:04:10Z</dcterms:modified>
</cp:coreProperties>
</file>